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77"/>
  </p:normalViewPr>
  <p:slideViewPr>
    <p:cSldViewPr snapToGrid="0" snapToObjects="1">
      <p:cViewPr varScale="1">
        <p:scale>
          <a:sx n="92" d="100"/>
          <a:sy n="92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BF70E6-C12F-E14B-830A-B4D4B8952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54903"/>
            <a:ext cx="6858000" cy="1790700"/>
          </a:xfrm>
        </p:spPr>
        <p:txBody>
          <a:bodyPr anchor="b"/>
          <a:lstStyle>
            <a:lvl1pPr algn="ctr">
              <a:defRPr sz="450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14659"/>
            <a:ext cx="6858000" cy="1241822"/>
          </a:xfrm>
        </p:spPr>
        <p:txBody>
          <a:bodyPr/>
          <a:lstStyle>
            <a:lvl1pPr marL="0" indent="0" algn="ctr">
              <a:buNone/>
              <a:defRPr sz="1800" b="1" i="1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1B399E-9FBB-C54C-987E-4A1428D26B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8755" y="3234455"/>
            <a:ext cx="931480" cy="4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3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2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5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7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BF70E6-C12F-E14B-830A-B4D4B8952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54903"/>
            <a:ext cx="6858000" cy="1790700"/>
          </a:xfrm>
        </p:spPr>
        <p:txBody>
          <a:bodyPr anchor="b"/>
          <a:lstStyle>
            <a:lvl1pPr algn="ctr">
              <a:defRPr sz="450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14659"/>
            <a:ext cx="6858000" cy="1241822"/>
          </a:xfrm>
        </p:spPr>
        <p:txBody>
          <a:bodyPr/>
          <a:lstStyle>
            <a:lvl1pPr marL="0" indent="0" algn="ctr">
              <a:buNone/>
              <a:defRPr sz="1800" b="1" i="1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BA29EA-E662-4B41-8ADA-93EBC73871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00830" y="2599250"/>
            <a:ext cx="1045482" cy="10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8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BF70E6-C12F-E14B-830A-B4D4B8952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120" y="1477209"/>
            <a:ext cx="3078365" cy="2159765"/>
          </a:xfrm>
        </p:spPr>
        <p:txBody>
          <a:bodyPr anchor="t" anchorCtr="0">
            <a:normAutofit/>
          </a:bodyPr>
          <a:lstStyle>
            <a:lvl1pPr algn="ctr">
              <a:defRPr sz="360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4490" y="1477209"/>
            <a:ext cx="4307899" cy="2159765"/>
          </a:xfrm>
        </p:spPr>
        <p:txBody>
          <a:bodyPr>
            <a:noAutofit/>
          </a:bodyPr>
          <a:lstStyle>
            <a:lvl1pPr marL="0" indent="0" algn="ctr">
              <a:buNone/>
              <a:defRPr sz="3600" b="0" i="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1B399E-9FBB-C54C-987E-4A1428D26B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8755" y="3234455"/>
            <a:ext cx="931480" cy="4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215637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1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63348"/>
            <a:ext cx="3400425" cy="100369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000" b="1" baseline="0">
                <a:latin typeface="Arial Black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09902"/>
            <a:ext cx="3400425" cy="31323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3414" y="463347"/>
            <a:ext cx="3400425" cy="100369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000" b="1" baseline="0">
                <a:latin typeface="Arial Black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3414" y="1509902"/>
            <a:ext cx="4073128" cy="31323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066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404" y="1282304"/>
            <a:ext cx="7573184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404" y="3442098"/>
            <a:ext cx="7573184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7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748C26C-C07C-C844-B95A-305B068F6C6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215637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415" y="1369219"/>
            <a:ext cx="7508934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2" r:id="rId4"/>
    <p:sldLayoutId id="2147483665" r:id="rId5"/>
    <p:sldLayoutId id="2147483663" r:id="rId6"/>
    <p:sldLayoutId id="2147483664" r:id="rId7"/>
    <p:sldLayoutId id="2147483672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rgbClr val="002060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CBA6-BA9E-484A-90DB-B57A5CF39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Raising the Bar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2A24E-27AF-B64E-8156-881FDE764C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 Women’s 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235149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Inspection Checklist: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conversation with women in the workplace</a:t>
            </a:r>
          </a:p>
        </p:txBody>
      </p:sp>
      <p:pic>
        <p:nvPicPr>
          <p:cNvPr id="5" name="Graphic 4" descr="Business Growth">
            <a:extLst>
              <a:ext uri="{FF2B5EF4-FFF2-40B4-BE49-F238E27FC236}">
                <a16:creationId xmlns:a16="http://schemas.microsoft.com/office/drawing/2014/main" id="{637DF519-40C3-4337-B7A6-883C6136C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9824" y="2114550"/>
            <a:ext cx="2404288" cy="24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5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339" y="2074664"/>
            <a:ext cx="7215637" cy="99417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usw.ca/</a:t>
            </a:r>
            <a:r>
              <a:rPr lang="en-US" sz="4000" dirty="0" err="1"/>
              <a:t>raisethebar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104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194" y="1783667"/>
            <a:ext cx="7215637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Encourage women to speak up</a:t>
            </a:r>
          </a:p>
        </p:txBody>
      </p:sp>
    </p:spTree>
    <p:extLst>
      <p:ext uri="{BB962C8B-B14F-4D97-AF65-F5344CB8AC3E}">
        <p14:creationId xmlns:p14="http://schemas.microsoft.com/office/powerpoint/2010/main" val="31460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571" y="1450514"/>
            <a:ext cx="7355071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An injury to one is an injury to all!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9E576F-AC3C-469E-9AA7-F85FAD3A8B4A}"/>
              </a:ext>
            </a:extLst>
          </p:cNvPr>
          <p:cNvSpPr txBox="1">
            <a:spLocks/>
          </p:cNvSpPr>
          <p:nvPr/>
        </p:nvSpPr>
        <p:spPr>
          <a:xfrm>
            <a:off x="1160278" y="2890451"/>
            <a:ext cx="7355071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 baseline="0">
                <a:solidFill>
                  <a:srgbClr val="002060"/>
                </a:solidFill>
                <a:latin typeface="Arial Black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Let’s Raise the Bar on Women’s Health and Safety!</a:t>
            </a:r>
          </a:p>
        </p:txBody>
      </p:sp>
    </p:spTree>
    <p:extLst>
      <p:ext uri="{BB962C8B-B14F-4D97-AF65-F5344CB8AC3E}">
        <p14:creationId xmlns:p14="http://schemas.microsoft.com/office/powerpoint/2010/main" val="24747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we being asked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our awareness of women’s health and safety issues</a:t>
            </a:r>
          </a:p>
          <a:p>
            <a:r>
              <a:rPr lang="en-US" dirty="0"/>
              <a:t>Treat women’s health and safety issues as core USW issues</a:t>
            </a:r>
          </a:p>
          <a:p>
            <a:r>
              <a:rPr lang="en-US" dirty="0"/>
              <a:t>Increase women’s participation in health and safety activism</a:t>
            </a:r>
          </a:p>
          <a:p>
            <a:r>
              <a:rPr lang="en-US" dirty="0"/>
              <a:t>Increase respect and space for women’s voices and ideas</a:t>
            </a:r>
          </a:p>
        </p:txBody>
      </p:sp>
    </p:spTree>
    <p:extLst>
      <p:ext uri="{BB962C8B-B14F-4D97-AF65-F5344CB8AC3E}">
        <p14:creationId xmlns:p14="http://schemas.microsoft.com/office/powerpoint/2010/main" val="338460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new USW Action Guide</a:t>
            </a:r>
          </a:p>
          <a:p>
            <a:r>
              <a:rPr lang="en-US" dirty="0"/>
              <a:t>Use the Inspection Checklist</a:t>
            </a:r>
          </a:p>
          <a:p>
            <a:r>
              <a:rPr lang="en-US" dirty="0"/>
              <a:t>Sign up for campaign updates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usw.ca/</a:t>
            </a:r>
            <a:r>
              <a:rPr lang="en-US" sz="4400" dirty="0" err="1"/>
              <a:t>raisethebar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5347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Women aren’t short men!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415" y="1057492"/>
            <a:ext cx="7508934" cy="3263504"/>
          </a:xfrm>
        </p:spPr>
        <p:txBody>
          <a:bodyPr numCol="2">
            <a:noAutofit/>
          </a:bodyPr>
          <a:lstStyle/>
          <a:p>
            <a:pPr lvl="0"/>
            <a:r>
              <a:rPr lang="en-CA" sz="1500" dirty="0"/>
              <a:t>Toilets, Showers and Change Rooms</a:t>
            </a:r>
          </a:p>
          <a:p>
            <a:pPr lvl="0"/>
            <a:r>
              <a:rPr lang="en-CA" sz="1500" dirty="0"/>
              <a:t>Personal Protective Equipment and Clothing</a:t>
            </a:r>
          </a:p>
          <a:p>
            <a:pPr lvl="0"/>
            <a:r>
              <a:rPr lang="en-CA" sz="1500" dirty="0"/>
              <a:t>Uniforms and Work Dress Codes</a:t>
            </a:r>
          </a:p>
          <a:p>
            <a:pPr lvl="0"/>
            <a:r>
              <a:rPr lang="en-CA" sz="1500" dirty="0"/>
              <a:t>Safety Equipment and Tools</a:t>
            </a:r>
          </a:p>
          <a:p>
            <a:pPr lvl="0"/>
            <a:r>
              <a:rPr lang="en-CA" sz="1500" dirty="0"/>
              <a:t>Workplace Design and Ergonomics</a:t>
            </a:r>
          </a:p>
          <a:p>
            <a:pPr lvl="0"/>
            <a:r>
              <a:rPr lang="en-CA" sz="1500" dirty="0"/>
              <a:t>Sexual and Other Harassment</a:t>
            </a:r>
          </a:p>
          <a:p>
            <a:pPr lvl="0"/>
            <a:r>
              <a:rPr lang="en-CA" sz="1500" dirty="0"/>
              <a:t>Domestic Violence</a:t>
            </a:r>
          </a:p>
          <a:p>
            <a:pPr lvl="0"/>
            <a:r>
              <a:rPr lang="en-CA" sz="1500" dirty="0"/>
              <a:t>Sexual Violence </a:t>
            </a:r>
          </a:p>
          <a:p>
            <a:pPr lvl="0"/>
            <a:r>
              <a:rPr lang="en-CA" sz="1500" dirty="0"/>
              <a:t>Transitioning Gender</a:t>
            </a:r>
          </a:p>
          <a:p>
            <a:pPr lvl="0"/>
            <a:r>
              <a:rPr lang="en-CA" sz="1500" dirty="0"/>
              <a:t>Pregnancy (including Loss of Pregnancy)</a:t>
            </a:r>
          </a:p>
          <a:p>
            <a:pPr lvl="0"/>
            <a:r>
              <a:rPr lang="en-CA" sz="1500" dirty="0"/>
              <a:t>Breast-Feeding and New Motherhood</a:t>
            </a:r>
          </a:p>
          <a:p>
            <a:pPr lvl="0"/>
            <a:r>
              <a:rPr lang="en-CA" sz="1500" dirty="0"/>
              <a:t>Menopause</a:t>
            </a:r>
          </a:p>
          <a:p>
            <a:pPr lvl="0"/>
            <a:r>
              <a:rPr lang="en-CA" sz="1500" dirty="0"/>
              <a:t>Reproductive Health (including Fertility, Fertility Treatments and Access to Free Menstrual Products)</a:t>
            </a:r>
          </a:p>
          <a:p>
            <a:pPr lvl="0"/>
            <a:r>
              <a:rPr lang="en-CA" sz="1500" dirty="0"/>
              <a:t>Cancer (Breast, Ovarian, Cervical and Uterine) </a:t>
            </a:r>
          </a:p>
          <a:p>
            <a:pPr lvl="0"/>
            <a:r>
              <a:rPr lang="en-CA" sz="1500" dirty="0"/>
              <a:t>Stress, Mental Health and Work-Life Balance</a:t>
            </a:r>
          </a:p>
          <a:p>
            <a:pPr lvl="0"/>
            <a:r>
              <a:rPr lang="en-CA" sz="1500" dirty="0"/>
              <a:t>Chemicals</a:t>
            </a:r>
          </a:p>
        </p:txBody>
      </p:sp>
    </p:spTree>
    <p:extLst>
      <p:ext uri="{BB962C8B-B14F-4D97-AF65-F5344CB8AC3E}">
        <p14:creationId xmlns:p14="http://schemas.microsoft.com/office/powerpoint/2010/main" val="235571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Chemicals</a:t>
            </a:r>
          </a:p>
        </p:txBody>
      </p:sp>
      <p:pic>
        <p:nvPicPr>
          <p:cNvPr id="5" name="Graphic 4" descr="Danger">
            <a:extLst>
              <a:ext uri="{FF2B5EF4-FFF2-40B4-BE49-F238E27FC236}">
                <a16:creationId xmlns:a16="http://schemas.microsoft.com/office/drawing/2014/main" id="{F388AF72-40D3-4F41-9BAD-E1489CFE8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66977" y="1369219"/>
            <a:ext cx="2629786" cy="262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1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Toilets</a:t>
            </a:r>
          </a:p>
        </p:txBody>
      </p:sp>
      <p:pic>
        <p:nvPicPr>
          <p:cNvPr id="5" name="Content Placeholder 4" descr="Toilet">
            <a:extLst>
              <a:ext uri="{FF2B5EF4-FFF2-40B4-BE49-F238E27FC236}">
                <a16:creationId xmlns:a16="http://schemas.microsoft.com/office/drawing/2014/main" id="{7212384C-7C40-4649-8580-50BC0BA8D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9005" y="1529262"/>
            <a:ext cx="2480930" cy="2480930"/>
          </a:xfrm>
        </p:spPr>
      </p:pic>
    </p:spTree>
    <p:extLst>
      <p:ext uri="{BB962C8B-B14F-4D97-AF65-F5344CB8AC3E}">
        <p14:creationId xmlns:p14="http://schemas.microsoft.com/office/powerpoint/2010/main" val="81897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Menopause</a:t>
            </a:r>
          </a:p>
        </p:txBody>
      </p:sp>
      <p:pic>
        <p:nvPicPr>
          <p:cNvPr id="5" name="Content Placeholder 4" descr="Clock">
            <a:extLst>
              <a:ext uri="{FF2B5EF4-FFF2-40B4-BE49-F238E27FC236}">
                <a16:creationId xmlns:a16="http://schemas.microsoft.com/office/drawing/2014/main" id="{26C4828D-3A46-47F4-AC9E-992AA0E92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9445" y="1339702"/>
            <a:ext cx="2592518" cy="2592518"/>
          </a:xfrm>
        </p:spPr>
      </p:pic>
    </p:spTree>
    <p:extLst>
      <p:ext uri="{BB962C8B-B14F-4D97-AF65-F5344CB8AC3E}">
        <p14:creationId xmlns:p14="http://schemas.microsoft.com/office/powerpoint/2010/main" val="2959180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Harassment</a:t>
            </a:r>
          </a:p>
        </p:txBody>
      </p:sp>
      <p:pic>
        <p:nvPicPr>
          <p:cNvPr id="5" name="Content Placeholder 4" descr="Siren">
            <a:extLst>
              <a:ext uri="{FF2B5EF4-FFF2-40B4-BE49-F238E27FC236}">
                <a16:creationId xmlns:a16="http://schemas.microsoft.com/office/drawing/2014/main" id="{631F9192-A154-4496-9655-BA3FF24CD7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11795" y="1352052"/>
            <a:ext cx="2672317" cy="2672317"/>
          </a:xfrm>
        </p:spPr>
      </p:pic>
    </p:spTree>
    <p:extLst>
      <p:ext uri="{BB962C8B-B14F-4D97-AF65-F5344CB8AC3E}">
        <p14:creationId xmlns:p14="http://schemas.microsoft.com/office/powerpoint/2010/main" val="215658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Guide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A discussion process </a:t>
            </a:r>
          </a:p>
          <a:p>
            <a:pPr lvl="0"/>
            <a:r>
              <a:rPr lang="en-CA" dirty="0"/>
              <a:t>A committee action plan</a:t>
            </a:r>
          </a:p>
          <a:p>
            <a:pPr lvl="0"/>
            <a:r>
              <a:rPr lang="en-CA" dirty="0"/>
              <a:t>The Menopause Hazard Assessment Checklist </a:t>
            </a:r>
          </a:p>
          <a:p>
            <a:pPr lvl="0"/>
            <a:r>
              <a:rPr lang="en-CA" dirty="0"/>
              <a:t>A Hazards Checklist for Pregnant Workers</a:t>
            </a:r>
          </a:p>
          <a:p>
            <a:pPr lvl="0"/>
            <a:r>
              <a:rPr lang="en-CA" dirty="0"/>
              <a:t>Tips for doing body mapping </a:t>
            </a:r>
          </a:p>
          <a:p>
            <a:pPr lvl="0"/>
            <a:r>
              <a:rPr lang="en-CA" dirty="0"/>
              <a:t>An ergonomic assessment </a:t>
            </a:r>
          </a:p>
          <a:p>
            <a:pPr lvl="0"/>
            <a:r>
              <a:rPr lang="en-CA" dirty="0"/>
              <a:t>Equality Audit for USW Collective Agreements</a:t>
            </a:r>
          </a:p>
        </p:txBody>
      </p:sp>
    </p:spTree>
    <p:extLst>
      <p:ext uri="{BB962C8B-B14F-4D97-AF65-F5344CB8AC3E}">
        <p14:creationId xmlns:p14="http://schemas.microsoft.com/office/powerpoint/2010/main" val="349756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233</Words>
  <Application>Microsoft Office PowerPoint</Application>
  <PresentationFormat>On-screen Show (16:9)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Raising the Bar</vt:lpstr>
      <vt:lpstr>What are we being asked to do?</vt:lpstr>
      <vt:lpstr>We can:</vt:lpstr>
      <vt:lpstr>Women aren’t short men!</vt:lpstr>
      <vt:lpstr>Chemicals</vt:lpstr>
      <vt:lpstr>Toilets</vt:lpstr>
      <vt:lpstr>Menopause</vt:lpstr>
      <vt:lpstr>Sexual Harassment</vt:lpstr>
      <vt:lpstr>Action Guide includes:</vt:lpstr>
      <vt:lpstr>Inspection Checklist:</vt:lpstr>
      <vt:lpstr>usw.ca/raisethebar</vt:lpstr>
      <vt:lpstr>Encourage women to speak up</vt:lpstr>
      <vt:lpstr>An injury to one is an injury to all!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Kellin, Lindsay</cp:lastModifiedBy>
  <cp:revision>22</cp:revision>
  <dcterms:created xsi:type="dcterms:W3CDTF">2020-08-28T19:22:12Z</dcterms:created>
  <dcterms:modified xsi:type="dcterms:W3CDTF">2020-09-03T14:54:10Z</dcterms:modified>
  <cp:category/>
</cp:coreProperties>
</file>