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57" r:id="rId3"/>
    <p:sldId id="265" r:id="rId4"/>
    <p:sldId id="266" r:id="rId5"/>
    <p:sldId id="267" r:id="rId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77"/>
  </p:normalViewPr>
  <p:slideViewPr>
    <p:cSldViewPr snapToGrid="0" snapToObjects="1">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C902A-CCB7-4B82-879A-14D2DCA73B9D}"/>
              </a:ext>
            </a:extLst>
          </p:cNvPr>
          <p:cNvPicPr>
            <a:picLocks noChangeAspect="1"/>
          </p:cNvPicPr>
          <p:nvPr userDrawn="1"/>
        </p:nvPicPr>
        <p:blipFill>
          <a:blip r:embed="rId2"/>
          <a:stretch>
            <a:fillRect/>
          </a:stretch>
        </p:blipFill>
        <p:spPr>
          <a:xfrm>
            <a:off x="1429" y="0"/>
            <a:ext cx="9142571" cy="5143500"/>
          </a:xfrm>
          <a:prstGeom prst="rect">
            <a:avLst/>
          </a:prstGeom>
        </p:spPr>
      </p:pic>
    </p:spTree>
    <p:extLst>
      <p:ext uri="{BB962C8B-B14F-4D97-AF65-F5344CB8AC3E}">
        <p14:creationId xmlns:p14="http://schemas.microsoft.com/office/powerpoint/2010/main" val="32755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94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13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4222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71655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7C3B2-3E5C-4128-B0F8-A21E2FB211AC}"/>
              </a:ext>
            </a:extLst>
          </p:cNvPr>
          <p:cNvPicPr>
            <a:picLocks noChangeAspect="1"/>
          </p:cNvPicPr>
          <p:nvPr userDrawn="1"/>
        </p:nvPicPr>
        <p:blipFill>
          <a:blip r:embed="rId2"/>
          <a:stretch>
            <a:fillRect/>
          </a:stretch>
        </p:blipFill>
        <p:spPr>
          <a:xfrm>
            <a:off x="714" y="0"/>
            <a:ext cx="9142571" cy="5143500"/>
          </a:xfrm>
          <a:prstGeom prst="rect">
            <a:avLst/>
          </a:prstGeom>
        </p:spPr>
      </p:pic>
    </p:spTree>
    <p:extLst>
      <p:ext uri="{BB962C8B-B14F-4D97-AF65-F5344CB8AC3E}">
        <p14:creationId xmlns:p14="http://schemas.microsoft.com/office/powerpoint/2010/main" val="37919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D5883A-AD27-41A4-B305-E58F435EB8F3}"/>
              </a:ext>
            </a:extLst>
          </p:cNvPr>
          <p:cNvPicPr>
            <a:picLocks noChangeAspect="1"/>
          </p:cNvPicPr>
          <p:nvPr userDrawn="1"/>
        </p:nvPicPr>
        <p:blipFill>
          <a:blip r:embed="rId2"/>
          <a:stretch>
            <a:fillRect/>
          </a:stretch>
        </p:blipFill>
        <p:spPr>
          <a:xfrm>
            <a:off x="714" y="0"/>
            <a:ext cx="9142571" cy="5143500"/>
          </a:xfrm>
          <a:prstGeom prst="rect">
            <a:avLst/>
          </a:prstGeom>
        </p:spPr>
      </p:pic>
      <p:sp>
        <p:nvSpPr>
          <p:cNvPr id="2" name="Title 1"/>
          <p:cNvSpPr>
            <a:spLocks noGrp="1"/>
          </p:cNvSpPr>
          <p:nvPr>
            <p:ph type="ctrTitle"/>
          </p:nvPr>
        </p:nvSpPr>
        <p:spPr>
          <a:xfrm>
            <a:off x="864705" y="1227181"/>
            <a:ext cx="6858000" cy="1790700"/>
          </a:xfrm>
        </p:spPr>
        <p:txBody>
          <a:bodyPr anchor="b"/>
          <a:lstStyle>
            <a:lvl1pPr algn="l">
              <a:defRPr sz="4500" baseline="0">
                <a:solidFill>
                  <a:srgbClr val="002060"/>
                </a:solidFill>
                <a:latin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64705" y="3113441"/>
            <a:ext cx="6858000" cy="1241822"/>
          </a:xfrm>
        </p:spPr>
        <p:txBody>
          <a:bodyPr/>
          <a:lstStyle>
            <a:lvl1pPr marL="0" indent="0" algn="l">
              <a:buNone/>
              <a:defRPr sz="1800" b="1" i="1" baseline="0">
                <a:solidFill>
                  <a:srgbClr val="002060"/>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8577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EA37A-2CBD-4BC4-9246-F867F689C577}"/>
              </a:ext>
            </a:extLst>
          </p:cNvPr>
          <p:cNvPicPr>
            <a:picLocks noChangeAspect="1"/>
          </p:cNvPicPr>
          <p:nvPr userDrawn="1"/>
        </p:nvPicPr>
        <p:blipFill>
          <a:blip r:embed="rId2"/>
          <a:stretch>
            <a:fillRect/>
          </a:stretch>
        </p:blipFill>
        <p:spPr>
          <a:xfrm>
            <a:off x="714" y="0"/>
            <a:ext cx="9142571" cy="5143500"/>
          </a:xfrm>
          <a:prstGeom prst="rect">
            <a:avLst/>
          </a:prstGeom>
        </p:spPr>
      </p:pic>
      <p:sp>
        <p:nvSpPr>
          <p:cNvPr id="2" name="Title 1"/>
          <p:cNvSpPr>
            <a:spLocks noGrp="1"/>
          </p:cNvSpPr>
          <p:nvPr>
            <p:ph type="ctrTitle"/>
          </p:nvPr>
        </p:nvSpPr>
        <p:spPr>
          <a:xfrm>
            <a:off x="971120" y="1477209"/>
            <a:ext cx="3078365" cy="2159765"/>
          </a:xfrm>
        </p:spPr>
        <p:txBody>
          <a:bodyPr anchor="t" anchorCtr="0">
            <a:normAutofit/>
          </a:bodyPr>
          <a:lstStyle>
            <a:lvl1pPr algn="ctr">
              <a:defRPr sz="3600" baseline="0">
                <a:solidFill>
                  <a:srgbClr val="002060"/>
                </a:solidFill>
                <a:latin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214490" y="1477209"/>
            <a:ext cx="4307899" cy="2159765"/>
          </a:xfrm>
        </p:spPr>
        <p:txBody>
          <a:bodyPr>
            <a:noAutofit/>
          </a:bodyPr>
          <a:lstStyle>
            <a:lvl1pPr marL="0" indent="0" algn="ctr">
              <a:buNone/>
              <a:defRPr sz="3600" b="0" i="0" baseline="0">
                <a:solidFill>
                  <a:srgbClr val="002060"/>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98734DC5-6015-4992-80D4-B2F294F7B1C7}"/>
              </a:ext>
            </a:extLst>
          </p:cNvPr>
          <p:cNvPicPr>
            <a:picLocks noChangeAspect="1"/>
          </p:cNvPicPr>
          <p:nvPr userDrawn="1"/>
        </p:nvPicPr>
        <p:blipFill>
          <a:blip r:embed="rId3"/>
          <a:stretch>
            <a:fillRect/>
          </a:stretch>
        </p:blipFill>
        <p:spPr>
          <a:xfrm>
            <a:off x="7760389" y="3180459"/>
            <a:ext cx="762000" cy="376184"/>
          </a:xfrm>
          <a:prstGeom prst="rect">
            <a:avLst/>
          </a:prstGeom>
        </p:spPr>
      </p:pic>
    </p:spTree>
    <p:extLst>
      <p:ext uri="{BB962C8B-B14F-4D97-AF65-F5344CB8AC3E}">
        <p14:creationId xmlns:p14="http://schemas.microsoft.com/office/powerpoint/2010/main" val="165800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215637" cy="99417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131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63348"/>
            <a:ext cx="3400425" cy="1003697"/>
          </a:xfrm>
        </p:spPr>
        <p:txBody>
          <a:bodyPr anchor="t" anchorCtr="0">
            <a:normAutofit/>
          </a:bodyPr>
          <a:lstStyle>
            <a:lvl1pPr marL="0" indent="0">
              <a:buNone/>
              <a:defRPr sz="3000" b="1" baseline="0">
                <a:latin typeface="Arial Black"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914400" y="1509902"/>
            <a:ext cx="3400425" cy="3132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43414" y="463347"/>
            <a:ext cx="3400425" cy="1003698"/>
          </a:xfrm>
        </p:spPr>
        <p:txBody>
          <a:bodyPr anchor="t" anchorCtr="0">
            <a:normAutofit/>
          </a:bodyPr>
          <a:lstStyle>
            <a:lvl1pPr marL="0" indent="0">
              <a:buNone/>
              <a:defRPr sz="3000" b="1" baseline="0">
                <a:latin typeface="Arial Black"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443414" y="1509902"/>
            <a:ext cx="4073128" cy="3132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066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7404" y="1282304"/>
            <a:ext cx="7573184"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937404" y="3442098"/>
            <a:ext cx="757318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1175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7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537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EBEA40-2BFB-4572-AFE1-F97A87558F08}"/>
              </a:ext>
            </a:extLst>
          </p:cNvPr>
          <p:cNvPicPr>
            <a:picLocks noChangeAspect="1"/>
          </p:cNvPicPr>
          <p:nvPr userDrawn="1"/>
        </p:nvPicPr>
        <p:blipFill>
          <a:blip r:embed="rId15"/>
          <a:stretch>
            <a:fillRect/>
          </a:stretch>
        </p:blipFill>
        <p:spPr>
          <a:xfrm>
            <a:off x="714" y="0"/>
            <a:ext cx="9142571" cy="5143500"/>
          </a:xfrm>
          <a:prstGeom prst="rect">
            <a:avLst/>
          </a:prstGeom>
        </p:spPr>
      </p:pic>
      <p:sp>
        <p:nvSpPr>
          <p:cNvPr id="2" name="Title Placeholder 1"/>
          <p:cNvSpPr>
            <a:spLocks noGrp="1"/>
          </p:cNvSpPr>
          <p:nvPr>
            <p:ph type="title"/>
          </p:nvPr>
        </p:nvSpPr>
        <p:spPr>
          <a:xfrm>
            <a:off x="628650" y="273844"/>
            <a:ext cx="7215637"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6415" y="1369219"/>
            <a:ext cx="7508934"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220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1" r:id="rId3"/>
    <p:sldLayoutId id="2147483673" r:id="rId4"/>
    <p:sldLayoutId id="2147483662" r:id="rId5"/>
    <p:sldLayoutId id="2147483665" r:id="rId6"/>
    <p:sldLayoutId id="2147483663" r:id="rId7"/>
    <p:sldLayoutId id="2147483664" r:id="rId8"/>
    <p:sldLayoutId id="2147483672" r:id="rId9"/>
    <p:sldLayoutId id="2147483666" r:id="rId10"/>
    <p:sldLayoutId id="2147483667" r:id="rId11"/>
    <p:sldLayoutId id="2147483668" r:id="rId12"/>
    <p:sldLayoutId id="2147483669" r:id="rId13"/>
  </p:sldLayoutIdLst>
  <p:txStyles>
    <p:titleStyle>
      <a:lvl1pPr algn="l" defTabSz="685800" rtl="0" eaLnBrk="1" latinLnBrk="0" hangingPunct="1">
        <a:lnSpc>
          <a:spcPct val="90000"/>
        </a:lnSpc>
        <a:spcBef>
          <a:spcPct val="0"/>
        </a:spcBef>
        <a:buNone/>
        <a:defRPr sz="3300" kern="1200" baseline="0">
          <a:solidFill>
            <a:srgbClr val="002060"/>
          </a:solidFill>
          <a:latin typeface="Arial Black"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baseline="0">
          <a:solidFill>
            <a:srgbClr val="002060"/>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baseline="0">
          <a:solidFill>
            <a:srgbClr val="002060"/>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baseline="0">
          <a:solidFill>
            <a:srgbClr val="002060"/>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baseline="0">
          <a:solidFill>
            <a:srgbClr val="002060"/>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15B0C4-0B18-4059-9BC1-6FB6B890B297}"/>
              </a:ext>
            </a:extLst>
          </p:cNvPr>
          <p:cNvSpPr>
            <a:spLocks noGrp="1"/>
          </p:cNvSpPr>
          <p:nvPr>
            <p:ph type="title"/>
          </p:nvPr>
        </p:nvSpPr>
        <p:spPr/>
        <p:txBody>
          <a:bodyPr>
            <a:normAutofit/>
          </a:bodyPr>
          <a:lstStyle/>
          <a:p>
            <a:r>
              <a:rPr lang="en-US" b="1" dirty="0"/>
              <a:t>Raising the Bar</a:t>
            </a:r>
            <a:endParaRPr lang="en-CA" dirty="0"/>
          </a:p>
        </p:txBody>
      </p:sp>
      <p:sp>
        <p:nvSpPr>
          <p:cNvPr id="8" name="Text Placeholder 7">
            <a:extLst>
              <a:ext uri="{FF2B5EF4-FFF2-40B4-BE49-F238E27FC236}">
                <a16:creationId xmlns:a16="http://schemas.microsoft.com/office/drawing/2014/main" id="{C5E12A75-F6AF-4CD1-A9DE-5E9BB751FB59}"/>
              </a:ext>
            </a:extLst>
          </p:cNvPr>
          <p:cNvSpPr>
            <a:spLocks noGrp="1"/>
          </p:cNvSpPr>
          <p:nvPr>
            <p:ph type="body" idx="1"/>
          </p:nvPr>
        </p:nvSpPr>
        <p:spPr/>
        <p:txBody>
          <a:bodyPr/>
          <a:lstStyle/>
          <a:p>
            <a:r>
              <a:rPr lang="en-US" dirty="0"/>
              <a:t>What Our Brothers Need to Know about Raising the Bar on Women’s Health and Safety</a:t>
            </a:r>
            <a:endParaRPr lang="en-CA" dirty="0"/>
          </a:p>
        </p:txBody>
      </p:sp>
    </p:spTree>
    <p:extLst>
      <p:ext uri="{BB962C8B-B14F-4D97-AF65-F5344CB8AC3E}">
        <p14:creationId xmlns:p14="http://schemas.microsoft.com/office/powerpoint/2010/main" val="376978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normAutofit fontScale="90000"/>
          </a:bodyPr>
          <a:lstStyle/>
          <a:p>
            <a:r>
              <a:rPr lang="en-US" dirty="0"/>
              <a:t>How should the union respond?</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p:txBody>
          <a:bodyPr>
            <a:normAutofit/>
          </a:bodyPr>
          <a:lstStyle/>
          <a:p>
            <a:pPr marL="0" indent="0">
              <a:buNone/>
            </a:pPr>
            <a:r>
              <a:rPr lang="en-US" sz="2800" dirty="0"/>
              <a:t>“As part of our agreement, the employer provides safety goggles. The arm on my last pair has broken. I asked for a new pair the employer said they are not ordering new ones for another 3 months and told me just to tape them.”</a:t>
            </a:r>
          </a:p>
        </p:txBody>
      </p:sp>
    </p:spTree>
    <p:extLst>
      <p:ext uri="{BB962C8B-B14F-4D97-AF65-F5344CB8AC3E}">
        <p14:creationId xmlns:p14="http://schemas.microsoft.com/office/powerpoint/2010/main" val="338460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32DF-0DE7-42A9-8FF6-62EBC6C933C9}"/>
              </a:ext>
            </a:extLst>
          </p:cNvPr>
          <p:cNvSpPr>
            <a:spLocks noGrp="1"/>
          </p:cNvSpPr>
          <p:nvPr>
            <p:ph type="title"/>
          </p:nvPr>
        </p:nvSpPr>
        <p:spPr/>
        <p:txBody>
          <a:bodyPr>
            <a:normAutofit fontScale="90000"/>
          </a:bodyPr>
          <a:lstStyle/>
          <a:p>
            <a:r>
              <a:rPr lang="en-US" dirty="0"/>
              <a:t>How should the union respond?</a:t>
            </a:r>
          </a:p>
        </p:txBody>
      </p:sp>
      <p:sp>
        <p:nvSpPr>
          <p:cNvPr id="3" name="Content Placeholder 2">
            <a:extLst>
              <a:ext uri="{FF2B5EF4-FFF2-40B4-BE49-F238E27FC236}">
                <a16:creationId xmlns:a16="http://schemas.microsoft.com/office/drawing/2014/main" id="{405B1618-283E-4764-9AA7-0DE41E2619AF}"/>
              </a:ext>
            </a:extLst>
          </p:cNvPr>
          <p:cNvSpPr>
            <a:spLocks noGrp="1"/>
          </p:cNvSpPr>
          <p:nvPr>
            <p:ph idx="1"/>
          </p:nvPr>
        </p:nvSpPr>
        <p:spPr/>
        <p:txBody>
          <a:bodyPr/>
          <a:lstStyle/>
          <a:p>
            <a:pPr marL="0" indent="0">
              <a:buNone/>
            </a:pPr>
            <a:r>
              <a:rPr lang="en-US" dirty="0"/>
              <a:t>“Many of us women have complained about the fit of the coveralls for years, and they just keep on sending us different versions of men’s coveralls. </a:t>
            </a:r>
          </a:p>
          <a:p>
            <a:pPr marL="0" indent="0">
              <a:buNone/>
            </a:pPr>
            <a:r>
              <a:rPr lang="en-US" dirty="0"/>
              <a:t>This means that many of us have to order a size up to accommodate the fact that our bodies have different shapes than men's.  This also means that we have a lot of extra materials in various other areas, and I am worried it will catch on something.”</a:t>
            </a:r>
          </a:p>
          <a:p>
            <a:pPr marL="0" indent="0">
              <a:buNone/>
            </a:pPr>
            <a:endParaRPr lang="en-US" dirty="0"/>
          </a:p>
        </p:txBody>
      </p:sp>
    </p:spTree>
    <p:extLst>
      <p:ext uri="{BB962C8B-B14F-4D97-AF65-F5344CB8AC3E}">
        <p14:creationId xmlns:p14="http://schemas.microsoft.com/office/powerpoint/2010/main" val="6054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665D-3306-40CA-8793-045F61593EAF}"/>
              </a:ext>
            </a:extLst>
          </p:cNvPr>
          <p:cNvSpPr>
            <a:spLocks noGrp="1"/>
          </p:cNvSpPr>
          <p:nvPr>
            <p:ph type="title"/>
          </p:nvPr>
        </p:nvSpPr>
        <p:spPr/>
        <p:txBody>
          <a:bodyPr>
            <a:normAutofit fontScale="90000"/>
          </a:bodyPr>
          <a:lstStyle/>
          <a:p>
            <a:r>
              <a:rPr lang="en-US" dirty="0"/>
              <a:t>How should the union respond?</a:t>
            </a:r>
          </a:p>
        </p:txBody>
      </p:sp>
      <p:sp>
        <p:nvSpPr>
          <p:cNvPr id="3" name="Content Placeholder 2">
            <a:extLst>
              <a:ext uri="{FF2B5EF4-FFF2-40B4-BE49-F238E27FC236}">
                <a16:creationId xmlns:a16="http://schemas.microsoft.com/office/drawing/2014/main" id="{5DB8C336-5B2F-485B-A6EA-719A5EEBDC54}"/>
              </a:ext>
            </a:extLst>
          </p:cNvPr>
          <p:cNvSpPr>
            <a:spLocks noGrp="1"/>
          </p:cNvSpPr>
          <p:nvPr>
            <p:ph idx="1"/>
          </p:nvPr>
        </p:nvSpPr>
        <p:spPr>
          <a:xfrm>
            <a:off x="628650" y="1369219"/>
            <a:ext cx="7886699" cy="3263504"/>
          </a:xfrm>
        </p:spPr>
        <p:txBody>
          <a:bodyPr/>
          <a:lstStyle/>
          <a:p>
            <a:pPr marL="0" indent="0">
              <a:buNone/>
            </a:pPr>
            <a:r>
              <a:rPr lang="en-US" dirty="0"/>
              <a:t>“I have to call for a vehicle to come get me if I need to use a proper washroom. This is seen as an inconvenience by our male coworkers so most of the time we will just go behind the wheel of the truck, just as the men do.</a:t>
            </a:r>
          </a:p>
          <a:p>
            <a:pPr marL="0" indent="0">
              <a:buNone/>
            </a:pPr>
            <a:r>
              <a:rPr lang="en-US" dirty="0"/>
              <a:t>We have to balance and hopefully not hit our coveralls. But there are also days of the month that this is not an option, I have bled through coveralls waiting for a ride.”</a:t>
            </a:r>
          </a:p>
        </p:txBody>
      </p:sp>
    </p:spTree>
    <p:extLst>
      <p:ext uri="{BB962C8B-B14F-4D97-AF65-F5344CB8AC3E}">
        <p14:creationId xmlns:p14="http://schemas.microsoft.com/office/powerpoint/2010/main" val="244846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F0F6-D2F4-4569-9857-4BC9C8FBECEA}"/>
              </a:ext>
            </a:extLst>
          </p:cNvPr>
          <p:cNvSpPr>
            <a:spLocks noGrp="1"/>
          </p:cNvSpPr>
          <p:nvPr>
            <p:ph type="title"/>
          </p:nvPr>
        </p:nvSpPr>
        <p:spPr/>
        <p:txBody>
          <a:bodyPr>
            <a:normAutofit fontScale="90000"/>
          </a:bodyPr>
          <a:lstStyle/>
          <a:p>
            <a:r>
              <a:rPr lang="en-US" dirty="0"/>
              <a:t>How should the union respond?</a:t>
            </a:r>
          </a:p>
        </p:txBody>
      </p:sp>
      <p:sp>
        <p:nvSpPr>
          <p:cNvPr id="3" name="Content Placeholder 2">
            <a:extLst>
              <a:ext uri="{FF2B5EF4-FFF2-40B4-BE49-F238E27FC236}">
                <a16:creationId xmlns:a16="http://schemas.microsoft.com/office/drawing/2014/main" id="{325AEC76-BCFF-4A99-B0B8-76A837ADEDB6}"/>
              </a:ext>
            </a:extLst>
          </p:cNvPr>
          <p:cNvSpPr>
            <a:spLocks noGrp="1"/>
          </p:cNvSpPr>
          <p:nvPr>
            <p:ph idx="1"/>
          </p:nvPr>
        </p:nvSpPr>
        <p:spPr/>
        <p:txBody>
          <a:bodyPr/>
          <a:lstStyle/>
          <a:p>
            <a:pPr marL="0" indent="0">
              <a:buNone/>
            </a:pPr>
            <a:r>
              <a:rPr lang="en-US" dirty="0"/>
              <a:t>“I am expecting a child, and I am not sure what to do.  The employer says they cannot accommodate me as they are not clear on the risks of doing my job, so now I am on leave and losing a lot of income in the meantime.”</a:t>
            </a:r>
          </a:p>
          <a:p>
            <a:endParaRPr lang="en-US" dirty="0"/>
          </a:p>
        </p:txBody>
      </p:sp>
    </p:spTree>
    <p:extLst>
      <p:ext uri="{BB962C8B-B14F-4D97-AF65-F5344CB8AC3E}">
        <p14:creationId xmlns:p14="http://schemas.microsoft.com/office/powerpoint/2010/main" val="503622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312</Words>
  <Application>Microsoft Office PowerPoint</Application>
  <PresentationFormat>On-screen Show (16:9)</PresentationFormat>
  <Paragraphs>12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Arial Black</vt:lpstr>
      <vt:lpstr>Office Theme</vt:lpstr>
      <vt:lpstr>Raising the Bar</vt:lpstr>
      <vt:lpstr>How should the union respond?</vt:lpstr>
      <vt:lpstr>How should the union respond?</vt:lpstr>
      <vt:lpstr>How should the union respond?</vt:lpstr>
      <vt:lpstr>How should the union respond?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Sykes, Dayna</cp:lastModifiedBy>
  <cp:revision>22</cp:revision>
  <dcterms:created xsi:type="dcterms:W3CDTF">2020-08-28T19:22:12Z</dcterms:created>
  <dcterms:modified xsi:type="dcterms:W3CDTF">2021-07-13T21:15:29Z</dcterms:modified>
  <cp:category/>
</cp:coreProperties>
</file>